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4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Archivo Black" panose="020B0A03020202020B04"/>
      <p:regular r:id="rId19"/>
    </p:embeddedFont>
    <p:embeddedFont>
      <p:font typeface="Montserrat Classic Bold" panose="00000800000000000000"/>
      <p:bold r:id="rId20"/>
    </p:embeddedFont>
    <p:embeddedFont>
      <p:font typeface="Montserrat Light" panose="00000400000000000000"/>
      <p:regular r:id="rId21"/>
    </p:embeddedFont>
    <p:embeddedFont>
      <p:font typeface="Montserrat Light Bold" panose="00000800000000000000"/>
      <p:bold r:id="rId22"/>
    </p:embeddedFont>
    <p:embeddedFont>
      <p:font typeface="Montserrat Classic" panose="00000500000000000000"/>
      <p:regular r:id="rId23"/>
    </p:embeddedFont>
    <p:embeddedFont>
      <p:font typeface="Canva Sans Bold" panose="020B0803030501040103"/>
      <p:bold r:id="rId24"/>
    </p:embeddedFont>
    <p:embeddedFont>
      <p:font typeface="Canva Sans" panose="020B0503030501040103"/>
      <p:regular r:id="rId25"/>
    </p:embeddedFont>
    <p:embeddedFont>
      <p:font typeface="Montserrat Light Italics" panose="00000400000000000000"/>
      <p:italic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Rockwell" panose="02060603020205020403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6.fntdata"/><Relationship Id="rId33" Type="http://schemas.openxmlformats.org/officeDocument/2006/relationships/font" Target="fonts/font15.fntdata"/><Relationship Id="rId32" Type="http://schemas.openxmlformats.org/officeDocument/2006/relationships/font" Target="fonts/font14.fntdata"/><Relationship Id="rId31" Type="http://schemas.openxmlformats.org/officeDocument/2006/relationships/font" Target="fonts/font13.fntdata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hyperlink" Target="https://github.com/ak8415129/Case-Study-for-Quantzing-DS" TargetMode="Externa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svg"/><Relationship Id="rId6" Type="http://schemas.openxmlformats.org/officeDocument/2006/relationships/image" Target="../media/image41.jpeg"/><Relationship Id="rId5" Type="http://schemas.openxmlformats.org/officeDocument/2006/relationships/image" Target="../media/image40.svg"/><Relationship Id="rId4" Type="http://schemas.openxmlformats.org/officeDocument/2006/relationships/image" Target="../media/image39.jpeg"/><Relationship Id="rId3" Type="http://schemas.openxmlformats.org/officeDocument/2006/relationships/image" Target="../media/image24.svg"/><Relationship Id="rId2" Type="http://schemas.openxmlformats.org/officeDocument/2006/relationships/image" Target="../media/image23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jpeg"/><Relationship Id="rId7" Type="http://schemas.openxmlformats.org/officeDocument/2006/relationships/image" Target="../media/image14.svg"/><Relationship Id="rId6" Type="http://schemas.openxmlformats.org/officeDocument/2006/relationships/image" Target="../media/image13.jpeg"/><Relationship Id="rId5" Type="http://schemas.openxmlformats.org/officeDocument/2006/relationships/image" Target="../media/image22.svg"/><Relationship Id="rId4" Type="http://schemas.openxmlformats.org/officeDocument/2006/relationships/image" Target="../media/image21.jpeg"/><Relationship Id="rId3" Type="http://schemas.openxmlformats.org/officeDocument/2006/relationships/image" Target="../media/image20.svg"/><Relationship Id="rId2" Type="http://schemas.openxmlformats.org/officeDocument/2006/relationships/image" Target="../media/image19.jpe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svg"/><Relationship Id="rId12" Type="http://schemas.openxmlformats.org/officeDocument/2006/relationships/image" Target="../media/image27.jpeg"/><Relationship Id="rId11" Type="http://schemas.openxmlformats.org/officeDocument/2006/relationships/image" Target="../media/image26.svg"/><Relationship Id="rId10" Type="http://schemas.openxmlformats.org/officeDocument/2006/relationships/image" Target="../media/image25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jpeg"/><Relationship Id="rId7" Type="http://schemas.openxmlformats.org/officeDocument/2006/relationships/image" Target="../media/image36.svg"/><Relationship Id="rId6" Type="http://schemas.openxmlformats.org/officeDocument/2006/relationships/image" Target="../media/image35.jpeg"/><Relationship Id="rId5" Type="http://schemas.openxmlformats.org/officeDocument/2006/relationships/image" Target="../media/image34.sv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592853" y="2913506"/>
            <a:ext cx="11345950" cy="3588846"/>
            <a:chOff x="0" y="0"/>
            <a:chExt cx="2988234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88234" cy="945211"/>
            </a:xfrm>
            <a:custGeom>
              <a:avLst/>
              <a:gdLst/>
              <a:ahLst/>
              <a:cxnLst/>
              <a:rect l="l" t="t" r="r" b="b"/>
              <a:pathLst>
                <a:path w="2988234" h="945211">
                  <a:moveTo>
                    <a:pt x="0" y="0"/>
                  </a:moveTo>
                  <a:lnTo>
                    <a:pt x="2988234" y="0"/>
                  </a:lnTo>
                  <a:lnTo>
                    <a:pt x="2988234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988234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36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89252" y="2090427"/>
            <a:ext cx="477801" cy="387508"/>
          </a:xfrm>
          <a:custGeom>
            <a:avLst/>
            <a:gdLst/>
            <a:ahLst/>
            <a:cxnLst/>
            <a:rect l="l" t="t" r="r" b="b"/>
            <a:pathLst>
              <a:path w="477801" h="387508">
                <a:moveTo>
                  <a:pt x="0" y="0"/>
                </a:moveTo>
                <a:lnTo>
                  <a:pt x="477800" y="0"/>
                </a:lnTo>
                <a:lnTo>
                  <a:pt x="477800" y="387508"/>
                </a:lnTo>
                <a:lnTo>
                  <a:pt x="0" y="387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18977" y="3502089"/>
            <a:ext cx="11096150" cy="23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5"/>
              </a:lnSpc>
            </a:pPr>
            <a:r>
              <a:rPr lang="en-US" sz="4500" spc="63">
                <a:solidFill>
                  <a:srgbClr val="040506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OPTIMIZING HOTEL ROOM PRICING FOR REVENUE MAXIMIZATION </a:t>
            </a:r>
            <a:endParaRPr lang="en-US" sz="4500" spc="63">
              <a:solidFill>
                <a:srgbClr val="040506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28152" y="2080902"/>
            <a:ext cx="243169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375" spc="-47">
                <a:solidFill>
                  <a:srgbClr val="040506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QUANTZIG</a:t>
            </a:r>
            <a:endParaRPr lang="en-US" sz="2375" spc="-47">
              <a:solidFill>
                <a:srgbClr val="040506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-294178" y="0"/>
            <a:ext cx="6665285" cy="1898445"/>
            <a:chOff x="0" y="0"/>
            <a:chExt cx="1755466" cy="5000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466" cy="500002"/>
            </a:xfrm>
            <a:custGeom>
              <a:avLst/>
              <a:gdLst/>
              <a:ahLst/>
              <a:cxnLst/>
              <a:rect l="l" t="t" r="r" b="b"/>
              <a:pathLst>
                <a:path w="1755466" h="500002">
                  <a:moveTo>
                    <a:pt x="0" y="0"/>
                  </a:moveTo>
                  <a:lnTo>
                    <a:pt x="1755466" y="0"/>
                  </a:lnTo>
                  <a:lnTo>
                    <a:pt x="1755466" y="500002"/>
                  </a:lnTo>
                  <a:lnTo>
                    <a:pt x="0" y="5000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55466" cy="547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0"/>
                </a:lnSpc>
              </a:pPr>
              <a:r>
                <a:rPr lang="en-US" sz="4200">
                  <a:solidFill>
                    <a:srgbClr val="000000"/>
                  </a:solidFill>
                  <a:latin typeface="Open Sauce" panose="00000500000000000000"/>
                  <a:ea typeface="Open Sauce" panose="00000500000000000000"/>
                  <a:cs typeface="Open Sauce" panose="00000500000000000000"/>
                  <a:sym typeface="Open Sauce" panose="00000500000000000000"/>
                </a:rPr>
                <a:t>Ankit Kumar </a:t>
              </a:r>
              <a:endParaRPr lang="en-US" sz="4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endParaRPr>
            </a:p>
            <a:p>
              <a:pPr algn="ctr">
                <a:lnSpc>
                  <a:spcPts val="5460"/>
                </a:lnSpc>
              </a:pPr>
              <a:r>
                <a:rPr lang="en-US" sz="4200">
                  <a:solidFill>
                    <a:srgbClr val="000000"/>
                  </a:solidFill>
                  <a:latin typeface="Open Sauce" panose="00000500000000000000"/>
                  <a:ea typeface="Open Sauce" panose="00000500000000000000"/>
                  <a:cs typeface="Open Sauce" panose="00000500000000000000"/>
                  <a:sym typeface="Open Sauce" panose="00000500000000000000"/>
                </a:rPr>
                <a:t>ak8415129@gmail.com</a:t>
              </a:r>
              <a:endParaRPr lang="en-US" sz="42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394335" y="9167495"/>
            <a:ext cx="9469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atin typeface="Rockwell" panose="02060603020205020403" charset="0"/>
                <a:cs typeface="Rockwell" panose="02060603020205020403" charset="0"/>
              </a:rPr>
              <a:t>Github Link :</a:t>
            </a:r>
            <a:endParaRPr lang="en-US" sz="3600" b="1">
              <a:latin typeface="Rockwell" panose="02060603020205020403" charset="0"/>
              <a:cs typeface="Rockwell" panose="02060603020205020403" charset="0"/>
            </a:endParaRPr>
          </a:p>
          <a:p>
            <a:r>
              <a:rPr lang="en-US" sz="2400" b="1">
                <a:latin typeface="Rockwell" panose="02060603020205020403" charset="0"/>
                <a:cs typeface="Rockwell" panose="02060603020205020403" charset="0"/>
                <a:hlinkClick r:id="rId8" tooltip="" action="ppaction://hlinkfile"/>
              </a:rPr>
              <a:t>https://github.com/ak8415129/Case-Study-for-Quantzing-DS</a:t>
            </a:r>
            <a:endParaRPr lang="en-US" sz="2400" b="1">
              <a:latin typeface="Rockwell" panose="02060603020205020403" charset="0"/>
              <a:cs typeface="Rockwell" panose="020606030202050204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63813" y="1725604"/>
            <a:ext cx="11631990" cy="163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0"/>
              </a:lnSpc>
            </a:pPr>
            <a:r>
              <a:rPr lang="en-US" sz="4745" spc="37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CONCLUSION AND NEXT STEPS</a:t>
            </a:r>
            <a:endParaRPr lang="en-US" sz="4745" spc="37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</a:p>
        </p:txBody>
      </p:sp>
      <p:grpSp>
        <p:nvGrpSpPr>
          <p:cNvPr id="24" name="Group 24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AutoShape 30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23359" y="3572146"/>
            <a:ext cx="1308715" cy="2091020"/>
          </a:xfrm>
          <a:custGeom>
            <a:avLst/>
            <a:gdLst/>
            <a:ahLst/>
            <a:cxnLst/>
            <a:rect l="l" t="t" r="r" b="b"/>
            <a:pathLst>
              <a:path w="1308715" h="2091020">
                <a:moveTo>
                  <a:pt x="0" y="0"/>
                </a:moveTo>
                <a:lnTo>
                  <a:pt x="1308716" y="0"/>
                </a:lnTo>
                <a:lnTo>
                  <a:pt x="1308716" y="2091020"/>
                </a:lnTo>
                <a:lnTo>
                  <a:pt x="0" y="2091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39510" y="5815566"/>
            <a:ext cx="1197530" cy="1913372"/>
          </a:xfrm>
          <a:custGeom>
            <a:avLst/>
            <a:gdLst/>
            <a:ahLst/>
            <a:cxnLst/>
            <a:rect l="l" t="t" r="r" b="b"/>
            <a:pathLst>
              <a:path w="1197530" h="1913372">
                <a:moveTo>
                  <a:pt x="0" y="0"/>
                </a:moveTo>
                <a:lnTo>
                  <a:pt x="1197530" y="0"/>
                </a:lnTo>
                <a:lnTo>
                  <a:pt x="1197530" y="1913372"/>
                </a:lnTo>
                <a:lnTo>
                  <a:pt x="0" y="1913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1378952" y="7883359"/>
            <a:ext cx="1318645" cy="2044501"/>
          </a:xfrm>
          <a:custGeom>
            <a:avLst/>
            <a:gdLst/>
            <a:ahLst/>
            <a:cxnLst/>
            <a:rect l="l" t="t" r="r" b="b"/>
            <a:pathLst>
              <a:path w="1318645" h="2044501">
                <a:moveTo>
                  <a:pt x="0" y="0"/>
                </a:moveTo>
                <a:lnTo>
                  <a:pt x="1318645" y="0"/>
                </a:lnTo>
                <a:lnTo>
                  <a:pt x="1318645" y="2044501"/>
                </a:lnTo>
                <a:lnTo>
                  <a:pt x="0" y="2044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5662"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3182604" y="3605097"/>
            <a:ext cx="4297204" cy="10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5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Summarize Benefits</a:t>
            </a:r>
            <a:endParaRPr lang="en-US" sz="2895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055"/>
              </a:lnSpc>
            </a:pPr>
          </a:p>
        </p:txBody>
      </p:sp>
      <p:sp>
        <p:nvSpPr>
          <p:cNvPr id="36" name="TextBox 36"/>
          <p:cNvSpPr txBox="1"/>
          <p:nvPr/>
        </p:nvSpPr>
        <p:spPr>
          <a:xfrm>
            <a:off x="3085494" y="4388333"/>
            <a:ext cx="6442298" cy="97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6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recommended pricing strategy will drive increased revenue and profitability for Azure Hotels.</a:t>
            </a:r>
            <a:endParaRPr lang="en-US" sz="186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2605"/>
              </a:lnSpc>
              <a:spcBef>
                <a:spcPct val="0"/>
              </a:spcBef>
            </a:pPr>
          </a:p>
        </p:txBody>
      </p:sp>
      <p:sp>
        <p:nvSpPr>
          <p:cNvPr id="37" name="TextBox 37"/>
          <p:cNvSpPr txBox="1"/>
          <p:nvPr/>
        </p:nvSpPr>
        <p:spPr>
          <a:xfrm>
            <a:off x="3085494" y="5602361"/>
            <a:ext cx="4297204" cy="10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5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Plan</a:t>
            </a:r>
            <a:endParaRPr lang="en-US" sz="2895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055"/>
              </a:lnSpc>
            </a:pPr>
          </a:p>
        </p:txBody>
      </p:sp>
      <p:sp>
        <p:nvSpPr>
          <p:cNvPr id="38" name="TextBox 38"/>
          <p:cNvSpPr txBox="1"/>
          <p:nvPr/>
        </p:nvSpPr>
        <p:spPr>
          <a:xfrm>
            <a:off x="3331845" y="8838768"/>
            <a:ext cx="8295925" cy="9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Propose further analysis on customer satisfaction and competitive benchmarking to continuously refine the pricing strategy.</a:t>
            </a:r>
            <a:endParaRPr lang="en-US" sz="186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id="39" name="TextBox 39"/>
          <p:cNvSpPr txBox="1"/>
          <p:nvPr/>
        </p:nvSpPr>
        <p:spPr>
          <a:xfrm>
            <a:off x="3331845" y="7826209"/>
            <a:ext cx="4297204" cy="10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5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Future Analysis</a:t>
            </a:r>
            <a:endParaRPr lang="en-US" sz="2895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055"/>
              </a:lnSpc>
            </a:pPr>
          </a:p>
        </p:txBody>
      </p:sp>
      <p:sp>
        <p:nvSpPr>
          <p:cNvPr id="40" name="TextBox 40"/>
          <p:cNvSpPr txBox="1"/>
          <p:nvPr/>
        </p:nvSpPr>
        <p:spPr>
          <a:xfrm>
            <a:off x="2697597" y="6461919"/>
            <a:ext cx="8295925" cy="9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Outline steps to integrate the dynamic pricing model into existing IT systems and train staff on the new approach.</a:t>
            </a:r>
            <a:endParaRPr lang="en-US" sz="186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26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8177" y="3365243"/>
            <a:ext cx="12510310" cy="793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Customer Segment Analysis:</a:t>
            </a:r>
            <a:endParaRPr lang="en-US" sz="2875" spc="281">
              <a:solidFill>
                <a:srgbClr val="231F2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Applied clustering (K-Means) to delineate customer segments based on factors like 'adr', 'stays_in_week_nights', 'adults', 'children', 'babies', providing a basis for targeted pricing and marketing strategies. </a:t>
            </a:r>
            <a:endParaRPr lang="en-US" sz="2875" spc="281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Exploratory Data Analysis (EDA):</a:t>
            </a:r>
            <a:endParaRPr lang="en-US" sz="2875" spc="281">
              <a:solidFill>
                <a:srgbClr val="231F2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Extensive EDA revealed booking patterns and rate distributions, establishing a groundwork for understanding the dynamics influencing hotel bookings. </a:t>
            </a:r>
            <a:endParaRPr lang="en-US" sz="2875" spc="281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i. there are many NULL value and we remove it for easy implementation</a:t>
            </a:r>
            <a:endParaRPr lang="en-US" sz="2875" spc="281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965"/>
              </a:lnSpc>
            </a:pPr>
            <a:r>
              <a:rPr lang="en-US" sz="2875" spc="281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ii. there are 120 country so we are not taking country for further analysis </a:t>
            </a:r>
            <a:endParaRPr lang="en-US" sz="2875" spc="281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965"/>
              </a:lnSpc>
            </a:pPr>
          </a:p>
          <a:p>
            <a:pPr marL="0" lvl="0" indent="0" algn="l">
              <a:lnSpc>
                <a:spcPts val="3965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268177" y="1535954"/>
            <a:ext cx="10291740" cy="70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5"/>
              </a:lnSpc>
              <a:spcBef>
                <a:spcPct val="0"/>
              </a:spcBef>
            </a:pPr>
            <a:r>
              <a:rPr lang="en-US" sz="4090" spc="32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KEY POINTS ACHIEVED</a:t>
            </a:r>
            <a:endParaRPr lang="en-US" sz="4090" spc="32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922" y="3096406"/>
            <a:ext cx="11384235" cy="73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55" spc="250">
                <a:solidFill>
                  <a:srgbClr val="00000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Pricing Drivers Identification: </a:t>
            </a:r>
            <a:endParaRPr lang="en-US" sz="2555" spc="250">
              <a:solidFill>
                <a:srgbClr val="00000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  <a:p>
            <a:pPr algn="l">
              <a:lnSpc>
                <a:spcPts val="3390"/>
              </a:lnSpc>
            </a:pPr>
            <a:r>
              <a:rPr lang="en-US" sz="2455" spc="240">
                <a:solidFill>
                  <a:srgbClr val="231F2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Correlation Matrix:</a:t>
            </a:r>
            <a:r>
              <a:rPr lang="en-US" sz="2455" spc="240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Use a correlation matrix to identify relationships between 'adr', 'lead_time', 'stays_in_weekend_nights', 'stays_in_week_nights', 'adults', 'children', 'babies </a:t>
            </a:r>
            <a:endParaRPr lang="en-US" sz="2455" spc="240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390"/>
              </a:lnSpc>
            </a:pPr>
            <a:r>
              <a:rPr lang="en-US" sz="2455" spc="240">
                <a:solidFill>
                  <a:srgbClr val="231F2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Demand Analysis:</a:t>
            </a:r>
            <a:r>
              <a:rPr lang="en-US" sz="2455" spc="240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Analyze demand patterns to understand how factors like Analyze ADR by day of the week</a:t>
            </a:r>
            <a:endParaRPr lang="en-US" sz="2455" spc="240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455" spc="240">
                <a:solidFill>
                  <a:srgbClr val="231F2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Development of Pricing Strategy:</a:t>
            </a:r>
            <a:endParaRPr lang="en-US" sz="2455" spc="240">
              <a:solidFill>
                <a:srgbClr val="231F2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455" spc="240">
                <a:solidFill>
                  <a:srgbClr val="231F2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Customer Segmentation for Pricing:</a:t>
            </a:r>
            <a:r>
              <a:rPr lang="en-US" sz="2455" spc="240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Utilize clustering methods, such as K-Means, to segment customers based on 'lead_time', 'stays_in_weekend_nights', 'stays_in_week_nights', 'adults', 'children', 'babies'. </a:t>
            </a:r>
            <a:endParaRPr lang="en-US" sz="2455" spc="240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390"/>
              </a:lnSpc>
            </a:pPr>
          </a:p>
          <a:p>
            <a:pPr marL="0" lvl="0" indent="0" algn="l">
              <a:lnSpc>
                <a:spcPts val="3390"/>
              </a:lnSpc>
              <a:spcBef>
                <a:spcPct val="0"/>
              </a:spcBef>
            </a:pPr>
            <a:r>
              <a:rPr lang="en-US" sz="2455" spc="240">
                <a:solidFill>
                  <a:srgbClr val="231F2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Dynamic Pricing:</a:t>
            </a:r>
            <a:r>
              <a:rPr lang="en-US" sz="2455" spc="240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Develop a dynamic pricing using  rule-based dynamic pricing</a:t>
            </a:r>
            <a:endParaRPr lang="en-US" sz="2455" spc="240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8177" y="1535954"/>
            <a:ext cx="10291740" cy="70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5"/>
              </a:lnSpc>
              <a:spcBef>
                <a:spcPct val="0"/>
              </a:spcBef>
            </a:pPr>
            <a:r>
              <a:rPr lang="en-US" sz="4090" spc="32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KEY POINTS ACHIEVED</a:t>
            </a:r>
            <a:endParaRPr lang="en-US" sz="4090" spc="32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922" y="3096406"/>
            <a:ext cx="11384235" cy="500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0"/>
              </a:lnSpc>
            </a:pPr>
            <a:r>
              <a:rPr lang="en-US" sz="2855" spc="280">
                <a:solidFill>
                  <a:srgbClr val="00000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Impact Quantification:</a:t>
            </a:r>
            <a:endParaRPr lang="en-US" sz="2855" spc="280">
              <a:solidFill>
                <a:srgbClr val="00000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  <a:p>
            <a:pPr algn="l">
              <a:lnSpc>
                <a:spcPts val="3530"/>
              </a:lnSpc>
            </a:pPr>
          </a:p>
          <a:p>
            <a:pPr algn="l">
              <a:lnSpc>
                <a:spcPts val="3530"/>
              </a:lnSpc>
            </a:pPr>
            <a:r>
              <a:rPr lang="en-US" sz="2555" spc="2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The proposed dynamic pricing strategy demonstrated a significant potential increase in revenue. </a:t>
            </a:r>
            <a:r>
              <a:rPr lang="en-US" sz="2555" spc="250">
                <a:solidFill>
                  <a:srgbClr val="00000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Regression</a:t>
            </a:r>
            <a:r>
              <a:rPr lang="en-US" sz="2555" spc="2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models helped quantify how changes in pricing strategy could</a:t>
            </a:r>
            <a:r>
              <a:rPr lang="en-US" sz="2555" spc="250">
                <a:solidFill>
                  <a:srgbClr val="00000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 lower rates in certain conditions</a:t>
            </a:r>
            <a:r>
              <a:rPr lang="en-US" sz="2555" spc="2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while still enhancing overall profitability </a:t>
            </a:r>
            <a:endParaRPr lang="en-US" sz="2555" spc="250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3530"/>
              </a:lnSpc>
            </a:pPr>
          </a:p>
          <a:p>
            <a:pPr algn="l">
              <a:lnSpc>
                <a:spcPts val="3530"/>
              </a:lnSpc>
            </a:pPr>
            <a:r>
              <a:rPr lang="en-US" sz="2555" spc="2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Calculate expected revenue with and with </a:t>
            </a:r>
            <a:r>
              <a:rPr lang="en-US" sz="2555" spc="250">
                <a:solidFill>
                  <a:srgbClr val="000000"/>
                </a:solidFill>
                <a:latin typeface="Montserrat Light Italics" panose="00000400000000000000"/>
                <a:ea typeface="Montserrat Light Italics" panose="00000400000000000000"/>
                <a:cs typeface="Montserrat Light Italics" panose="00000400000000000000"/>
                <a:sym typeface="Montserrat Light Italics" panose="00000400000000000000"/>
              </a:rPr>
              <a:t>dynamic pricing</a:t>
            </a:r>
            <a:endParaRPr lang="en-US" sz="2555" spc="250">
              <a:solidFill>
                <a:srgbClr val="000000"/>
              </a:solidFill>
              <a:latin typeface="Montserrat Light Italics" panose="00000400000000000000"/>
              <a:ea typeface="Montserrat Light Italics" panose="00000400000000000000"/>
              <a:cs typeface="Montserrat Light Italics" panose="00000400000000000000"/>
              <a:sym typeface="Montserrat Light Italics" panose="00000400000000000000"/>
            </a:endParaRPr>
          </a:p>
          <a:p>
            <a:pPr marL="0" lvl="0" indent="0" algn="l">
              <a:lnSpc>
                <a:spcPts val="3390"/>
              </a:lnSpc>
              <a:spcBef>
                <a:spcPct val="0"/>
              </a:spcBef>
            </a:pPr>
            <a:r>
              <a:rPr lang="en-US" sz="2455" spc="24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Expected increase in revenue due to dynamic pricing: $303.78</a:t>
            </a:r>
            <a:endParaRPr lang="en-US" sz="2455" spc="240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8177" y="1535954"/>
            <a:ext cx="10291740" cy="70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5"/>
              </a:lnSpc>
              <a:spcBef>
                <a:spcPct val="0"/>
              </a:spcBef>
            </a:pPr>
            <a:r>
              <a:rPr lang="en-US" sz="4090" spc="32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KEY POINTS ACHIEVED</a:t>
            </a:r>
            <a:endParaRPr lang="en-US" sz="4090" spc="32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028700" y="8659180"/>
            <a:ext cx="8414271" cy="2247007"/>
            <a:chOff x="0" y="0"/>
            <a:chExt cx="11219028" cy="29960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33375"/>
              <a:ext cx="11219028" cy="1765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10345">
                  <a:solidFill>
                    <a:srgbClr val="597C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Thanks </a:t>
              </a:r>
              <a:endParaRPr lang="en-US" sz="10345">
                <a:solidFill>
                  <a:srgbClr val="597CFF"/>
                </a:solidFill>
                <a:latin typeface="TAN Headline"/>
                <a:ea typeface="TAN Headline"/>
                <a:cs typeface="TAN Headline"/>
                <a:sym typeface="TAN Headline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32485"/>
              <a:ext cx="11219028" cy="11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980" spc="79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CONTENT</a:t>
            </a:r>
            <a:endParaRPr lang="en-US" sz="9980" spc="79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u="none" strike="noStrike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01</a:t>
            </a:r>
            <a:endParaRPr lang="en-US" sz="6250" u="none" strike="noStrike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Introduction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02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Analytics Apporach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03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25402" y="8072597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Pricing Drivers Identification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04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Segmentation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05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06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01648" y="8072597"/>
            <a:ext cx="2743420" cy="173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Pricing Strategy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Development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3485"/>
              </a:lnSpc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07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77894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Impact Quantification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808021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08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00175" y="8247840"/>
            <a:ext cx="2743420" cy="129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Conclusion and Next Steps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52950" y="6113928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Analysis process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386196" y="701809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09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943596" y="8282147"/>
            <a:ext cx="2743420" cy="45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625" spc="257">
                <a:solidFill>
                  <a:srgbClr val="231F2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MY Analysis</a:t>
            </a:r>
            <a:endParaRPr lang="en-US" sz="2625" spc="257">
              <a:solidFill>
                <a:srgbClr val="231F20"/>
              </a:solidFill>
              <a:latin typeface="Montserrat Light Bold" panose="00000800000000000000"/>
              <a:ea typeface="Montserrat Light Bold" panose="00000800000000000000"/>
              <a:cs typeface="Montserrat Light Bold" panose="00000800000000000000"/>
              <a:sym typeface="Montserrat Light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401034"/>
            <a:ext cx="7132181" cy="114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To optimize room pricing to maximize revenue and profitability for Azure Hotels.</a:t>
            </a:r>
            <a:endParaRPr lang="en-US" sz="2210" spc="216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4188259" y="6755942"/>
            <a:ext cx="7132181" cy="15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Detailed insights on customer segments, pricing factors, and strategic pricing recommendations.</a:t>
            </a:r>
            <a:endParaRPr lang="en-US" sz="2210" spc="216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1028700" y="1304859"/>
            <a:ext cx="8510272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spc="53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INTRODUCTION</a:t>
            </a:r>
            <a:endParaRPr lang="en-US" sz="6730" spc="53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612748" y="3564675"/>
            <a:ext cx="3883302" cy="4784036"/>
            <a:chOff x="0" y="0"/>
            <a:chExt cx="1022763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763" cy="1259993"/>
            </a:xfrm>
            <a:custGeom>
              <a:avLst/>
              <a:gdLst/>
              <a:ahLst/>
              <a:cxnLst/>
              <a:rect l="l" t="t" r="r" b="b"/>
              <a:pathLst>
                <a:path w="1022763" h="1259993">
                  <a:moveTo>
                    <a:pt x="39873" y="0"/>
                  </a:moveTo>
                  <a:lnTo>
                    <a:pt x="982890" y="0"/>
                  </a:lnTo>
                  <a:cubicBezTo>
                    <a:pt x="1004911" y="0"/>
                    <a:pt x="1022763" y="17852"/>
                    <a:pt x="1022763" y="39873"/>
                  </a:cubicBezTo>
                  <a:lnTo>
                    <a:pt x="1022763" y="1220120"/>
                  </a:lnTo>
                  <a:cubicBezTo>
                    <a:pt x="1022763" y="1242141"/>
                    <a:pt x="1004911" y="1259993"/>
                    <a:pt x="982890" y="1259993"/>
                  </a:cubicBezTo>
                  <a:lnTo>
                    <a:pt x="39873" y="1259993"/>
                  </a:lnTo>
                  <a:cubicBezTo>
                    <a:pt x="29298" y="1259993"/>
                    <a:pt x="19156" y="1255792"/>
                    <a:pt x="11678" y="1248315"/>
                  </a:cubicBezTo>
                  <a:cubicBezTo>
                    <a:pt x="4201" y="1240837"/>
                    <a:pt x="0" y="1230695"/>
                    <a:pt x="0" y="1220120"/>
                  </a:cubicBezTo>
                  <a:lnTo>
                    <a:pt x="0" y="39873"/>
                  </a:lnTo>
                  <a:cubicBezTo>
                    <a:pt x="0" y="17852"/>
                    <a:pt x="17852" y="0"/>
                    <a:pt x="39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22763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612748" y="5487996"/>
            <a:ext cx="3883302" cy="856259"/>
            <a:chOff x="0" y="0"/>
            <a:chExt cx="1022763" cy="225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763" cy="225517"/>
            </a:xfrm>
            <a:custGeom>
              <a:avLst/>
              <a:gdLst/>
              <a:ahLst/>
              <a:cxnLst/>
              <a:rect l="l" t="t" r="r" b="b"/>
              <a:pathLst>
                <a:path w="1022763" h="225517">
                  <a:moveTo>
                    <a:pt x="0" y="0"/>
                  </a:moveTo>
                  <a:lnTo>
                    <a:pt x="1022763" y="0"/>
                  </a:lnTo>
                  <a:lnTo>
                    <a:pt x="1022763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22763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Classic" panose="00000500000000000000"/>
                  <a:ea typeface="Montserrat Classic" panose="00000500000000000000"/>
                  <a:cs typeface="Montserrat Classic" panose="00000500000000000000"/>
                  <a:sym typeface="Montserrat Classic" panose="00000500000000000000"/>
                </a:rPr>
                <a:t>Data Sources</a:t>
              </a:r>
              <a:endParaRPr lang="en-US" sz="2200">
                <a:solidFill>
                  <a:srgbClr val="FFFFFF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endParaRPr>
            </a:p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400054" y="3564675"/>
            <a:ext cx="3637579" cy="4784036"/>
            <a:chOff x="0" y="0"/>
            <a:chExt cx="958046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8046" cy="1259993"/>
            </a:xfrm>
            <a:custGeom>
              <a:avLst/>
              <a:gdLst/>
              <a:ahLst/>
              <a:cxnLst/>
              <a:rect l="l" t="t" r="r" b="b"/>
              <a:pathLst>
                <a:path w="958046" h="1259993">
                  <a:moveTo>
                    <a:pt x="42566" y="0"/>
                  </a:moveTo>
                  <a:lnTo>
                    <a:pt x="915479" y="0"/>
                  </a:lnTo>
                  <a:cubicBezTo>
                    <a:pt x="926769" y="0"/>
                    <a:pt x="937595" y="4485"/>
                    <a:pt x="945578" y="12467"/>
                  </a:cubicBezTo>
                  <a:cubicBezTo>
                    <a:pt x="953561" y="20450"/>
                    <a:pt x="958046" y="31277"/>
                    <a:pt x="958046" y="42566"/>
                  </a:cubicBezTo>
                  <a:lnTo>
                    <a:pt x="958046" y="1217427"/>
                  </a:lnTo>
                  <a:cubicBezTo>
                    <a:pt x="958046" y="1240935"/>
                    <a:pt x="938988" y="1259993"/>
                    <a:pt x="915479" y="1259993"/>
                  </a:cubicBezTo>
                  <a:lnTo>
                    <a:pt x="42566" y="1259993"/>
                  </a:lnTo>
                  <a:cubicBezTo>
                    <a:pt x="19058" y="1259993"/>
                    <a:pt x="0" y="1240935"/>
                    <a:pt x="0" y="1217427"/>
                  </a:cubicBezTo>
                  <a:lnTo>
                    <a:pt x="0" y="42566"/>
                  </a:lnTo>
                  <a:cubicBezTo>
                    <a:pt x="0" y="19058"/>
                    <a:pt x="19058" y="0"/>
                    <a:pt x="4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58046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400054" y="5487996"/>
            <a:ext cx="3637579" cy="856259"/>
            <a:chOff x="0" y="0"/>
            <a:chExt cx="958046" cy="2255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8046" cy="225517"/>
            </a:xfrm>
            <a:custGeom>
              <a:avLst/>
              <a:gdLst/>
              <a:ahLst/>
              <a:cxnLst/>
              <a:rect l="l" t="t" r="r" b="b"/>
              <a:pathLst>
                <a:path w="958046" h="225517">
                  <a:moveTo>
                    <a:pt x="0" y="0"/>
                  </a:moveTo>
                  <a:lnTo>
                    <a:pt x="958046" y="0"/>
                  </a:lnTo>
                  <a:lnTo>
                    <a:pt x="958046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958046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Classic" panose="00000500000000000000"/>
                  <a:ea typeface="Montserrat Classic" panose="00000500000000000000"/>
                  <a:cs typeface="Montserrat Classic" panose="00000500000000000000"/>
                  <a:sym typeface="Montserrat Classic" panose="00000500000000000000"/>
                </a:rPr>
                <a:t>Tools &amp; Techniques</a:t>
              </a:r>
              <a:endParaRPr lang="en-US" sz="2200">
                <a:solidFill>
                  <a:srgbClr val="FFFFFF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endParaRPr>
            </a:p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1802381" y="3524108"/>
            <a:ext cx="4372885" cy="4784036"/>
            <a:chOff x="0" y="0"/>
            <a:chExt cx="1151706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1706" cy="1259993"/>
            </a:xfrm>
            <a:custGeom>
              <a:avLst/>
              <a:gdLst/>
              <a:ahLst/>
              <a:cxnLst/>
              <a:rect l="l" t="t" r="r" b="b"/>
              <a:pathLst>
                <a:path w="1151706" h="1259993">
                  <a:moveTo>
                    <a:pt x="35409" y="0"/>
                  </a:moveTo>
                  <a:lnTo>
                    <a:pt x="1116298" y="0"/>
                  </a:lnTo>
                  <a:cubicBezTo>
                    <a:pt x="1125689" y="0"/>
                    <a:pt x="1134695" y="3731"/>
                    <a:pt x="1141335" y="10371"/>
                  </a:cubicBezTo>
                  <a:cubicBezTo>
                    <a:pt x="1147976" y="17011"/>
                    <a:pt x="1151706" y="26018"/>
                    <a:pt x="1151706" y="35409"/>
                  </a:cubicBezTo>
                  <a:lnTo>
                    <a:pt x="1151706" y="1224584"/>
                  </a:lnTo>
                  <a:cubicBezTo>
                    <a:pt x="1151706" y="1233975"/>
                    <a:pt x="1147976" y="1242982"/>
                    <a:pt x="1141335" y="1249622"/>
                  </a:cubicBezTo>
                  <a:cubicBezTo>
                    <a:pt x="1134695" y="1256262"/>
                    <a:pt x="1125689" y="1259993"/>
                    <a:pt x="1116298" y="1259993"/>
                  </a:cubicBezTo>
                  <a:lnTo>
                    <a:pt x="35409" y="1259993"/>
                  </a:lnTo>
                  <a:cubicBezTo>
                    <a:pt x="26018" y="1259993"/>
                    <a:pt x="17011" y="1256262"/>
                    <a:pt x="10371" y="1249622"/>
                  </a:cubicBezTo>
                  <a:cubicBezTo>
                    <a:pt x="3731" y="1242982"/>
                    <a:pt x="0" y="1233975"/>
                    <a:pt x="0" y="1224584"/>
                  </a:cubicBezTo>
                  <a:lnTo>
                    <a:pt x="0" y="35409"/>
                  </a:lnTo>
                  <a:cubicBezTo>
                    <a:pt x="0" y="26018"/>
                    <a:pt x="3731" y="17011"/>
                    <a:pt x="10371" y="10371"/>
                  </a:cubicBezTo>
                  <a:cubicBezTo>
                    <a:pt x="17011" y="3731"/>
                    <a:pt x="26018" y="0"/>
                    <a:pt x="354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151706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1802381" y="5487996"/>
            <a:ext cx="4372885" cy="856259"/>
            <a:chOff x="0" y="0"/>
            <a:chExt cx="1151706" cy="2255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1706" cy="225517"/>
            </a:xfrm>
            <a:custGeom>
              <a:avLst/>
              <a:gdLst/>
              <a:ahLst/>
              <a:cxnLst/>
              <a:rect l="l" t="t" r="r" b="b"/>
              <a:pathLst>
                <a:path w="1151706" h="225517">
                  <a:moveTo>
                    <a:pt x="0" y="0"/>
                  </a:moveTo>
                  <a:lnTo>
                    <a:pt x="1151706" y="0"/>
                  </a:lnTo>
                  <a:lnTo>
                    <a:pt x="1151706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151706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Classic" panose="00000500000000000000"/>
                  <a:ea typeface="Montserrat Classic" panose="00000500000000000000"/>
                  <a:cs typeface="Montserrat Classic" panose="00000500000000000000"/>
                  <a:sym typeface="Montserrat Classic" panose="00000500000000000000"/>
                </a:rPr>
                <a:t>Analytical Steps</a:t>
              </a:r>
              <a:endParaRPr lang="en-US" sz="2200">
                <a:solidFill>
                  <a:srgbClr val="FFFFFF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endParaRPr>
            </a:p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4" name="Freeform 24"/>
          <p:cNvSpPr/>
          <p:nvPr/>
        </p:nvSpPr>
        <p:spPr>
          <a:xfrm>
            <a:off x="4030259" y="4138547"/>
            <a:ext cx="1112371" cy="1128917"/>
          </a:xfrm>
          <a:custGeom>
            <a:avLst/>
            <a:gdLst/>
            <a:ahLst/>
            <a:cxnLst/>
            <a:rect l="l" t="t" r="r" b="b"/>
            <a:pathLst>
              <a:path w="1112371" h="1128917">
                <a:moveTo>
                  <a:pt x="0" y="0"/>
                </a:moveTo>
                <a:lnTo>
                  <a:pt x="1112370" y="0"/>
                </a:lnTo>
                <a:lnTo>
                  <a:pt x="1112370" y="1128918"/>
                </a:lnTo>
                <a:lnTo>
                  <a:pt x="0" y="112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6" b="-3056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87017" y="4138547"/>
            <a:ext cx="1913967" cy="1076606"/>
          </a:xfrm>
          <a:custGeom>
            <a:avLst/>
            <a:gdLst/>
            <a:ahLst/>
            <a:cxnLst/>
            <a:rect l="l" t="t" r="r" b="b"/>
            <a:pathLst>
              <a:path w="1913967" h="1076606">
                <a:moveTo>
                  <a:pt x="0" y="0"/>
                </a:moveTo>
                <a:lnTo>
                  <a:pt x="1913966" y="0"/>
                </a:lnTo>
                <a:lnTo>
                  <a:pt x="1913966" y="1076607"/>
                </a:lnTo>
                <a:lnTo>
                  <a:pt x="0" y="1076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95059" y="3941172"/>
            <a:ext cx="1439553" cy="1413475"/>
          </a:xfrm>
          <a:custGeom>
            <a:avLst/>
            <a:gdLst/>
            <a:ahLst/>
            <a:cxnLst/>
            <a:rect l="l" t="t" r="r" b="b"/>
            <a:pathLst>
              <a:path w="1439553" h="1413475">
                <a:moveTo>
                  <a:pt x="0" y="0"/>
                </a:moveTo>
                <a:lnTo>
                  <a:pt x="1439553" y="0"/>
                </a:lnTo>
                <a:lnTo>
                  <a:pt x="1439553" y="1413474"/>
                </a:lnTo>
                <a:lnTo>
                  <a:pt x="0" y="141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690980" y="1702311"/>
            <a:ext cx="10906040" cy="16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0"/>
              </a:lnSpc>
            </a:pPr>
            <a:r>
              <a:rPr lang="en-US" sz="4745" spc="37">
                <a:solidFill>
                  <a:srgbClr val="01010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ANALYTICAL APPROACH</a:t>
            </a:r>
            <a:endParaRPr lang="en-US" sz="4745" spc="37">
              <a:solidFill>
                <a:srgbClr val="010101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3364316" y="6556235"/>
            <a:ext cx="2722103" cy="12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Leveraged historical booking data, customer demographics, and market intelligence.</a:t>
            </a:r>
            <a:endParaRPr lang="en-US" sz="1510" spc="148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ctr">
              <a:lnSpc>
                <a:spcPts val="2085"/>
              </a:lnSpc>
              <a:spcBef>
                <a:spcPct val="0"/>
              </a:spcBef>
            </a:pPr>
          </a:p>
        </p:txBody>
      </p:sp>
      <p:sp>
        <p:nvSpPr>
          <p:cNvPr id="29" name="TextBox 29"/>
          <p:cNvSpPr txBox="1"/>
          <p:nvPr/>
        </p:nvSpPr>
        <p:spPr>
          <a:xfrm>
            <a:off x="7857793" y="6488472"/>
            <a:ext cx="2722103" cy="181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Utilized</a:t>
            </a:r>
            <a:r>
              <a:rPr lang="en-US" sz="1510" spc="148">
                <a:solidFill>
                  <a:srgbClr val="231F20"/>
                </a:solidFill>
                <a:latin typeface="Montserrat Light Bold" panose="00000800000000000000"/>
                <a:ea typeface="Montserrat Light Bold" panose="00000800000000000000"/>
                <a:cs typeface="Montserrat Light Bold" panose="00000800000000000000"/>
                <a:sym typeface="Montserrat Light Bold" panose="00000800000000000000"/>
              </a:rPr>
              <a:t> Python, Jupyter Notebook,</a:t>
            </a:r>
            <a:r>
              <a:rPr lang="en-US" sz="1510" spc="148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 Pandas, and scikit-learn for data preparation, segmentation, and predictive modeling.</a:t>
            </a:r>
            <a:endParaRPr lang="en-US" sz="1510" spc="148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ctr">
              <a:lnSpc>
                <a:spcPts val="2085"/>
              </a:lnSpc>
              <a:spcBef>
                <a:spcPct val="0"/>
              </a:spcBef>
            </a:pPr>
          </a:p>
        </p:txBody>
      </p:sp>
      <p:sp>
        <p:nvSpPr>
          <p:cNvPr id="30" name="TextBox 30"/>
          <p:cNvSpPr txBox="1"/>
          <p:nvPr/>
        </p:nvSpPr>
        <p:spPr>
          <a:xfrm>
            <a:off x="11683794" y="6315681"/>
            <a:ext cx="4429108" cy="176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5"/>
              </a:lnSpc>
            </a:pPr>
            <a:r>
              <a:rPr lang="en-US" sz="1480" spc="145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Conducted customer segmentation, pricing driver identification, and strategic pricing optimization.</a:t>
            </a:r>
            <a:endParaRPr lang="en-US" sz="1480" spc="145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045"/>
              </a:lnSpc>
            </a:pPr>
            <a:r>
              <a:rPr lang="en-US" sz="1480" spc="145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Conducted customer segmentation, pricing driver identification, and strategic pricing optimization.</a:t>
            </a:r>
            <a:endParaRPr lang="en-US" sz="1480" spc="145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ctr">
              <a:lnSpc>
                <a:spcPts val="20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4588726" y="4120401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10001066" y="4747065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94956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90882" y="7513153"/>
            <a:ext cx="2976807" cy="17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50" spc="161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First, load your dataset and prepare it by handling missing values and ensuring that all data is in the correct format for analysis.</a:t>
            </a:r>
            <a:endParaRPr lang="en-US" sz="1650" spc="161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84828" y="6496315"/>
            <a:ext cx="2982860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Data Loading and Preparation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51960" y="2126271"/>
            <a:ext cx="3541582" cy="203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1675" spc="164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Perform some initial exploration to understand the distribution of key variables, the relationships between them, and gather insights that could guide further analysis</a:t>
            </a:r>
            <a:endParaRPr lang="en-US" sz="1675" spc="164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751960" y="786734"/>
            <a:ext cx="2826305" cy="13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Exploratory Data Analysis (EDA)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024" y="7812225"/>
            <a:ext cx="3354218" cy="141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sz="1635" spc="160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Use clustering techniques to segment the customers based on relevant features such as booking behavior and demographics.</a:t>
            </a:r>
            <a:endParaRPr lang="en-US" sz="1635" spc="160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513672" y="6347711"/>
            <a:ext cx="2978702" cy="13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Customer Segment Analysis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924596" y="2126271"/>
            <a:ext cx="3190302" cy="121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1765" spc="173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Identify and analyze factors that influence room pricing using regression analysis.</a:t>
            </a:r>
            <a:endParaRPr lang="en-US" sz="1765" spc="173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000711" y="786734"/>
            <a:ext cx="2929514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Pricing Drivers Identification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422451" y="7538146"/>
            <a:ext cx="2949856" cy="141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sz="1635" spc="160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Develop a dynamic pricing strategy based on demand forecasting and customer segmentation.</a:t>
            </a:r>
            <a:endParaRPr lang="en-US" sz="1635" spc="160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288751" y="6522651"/>
            <a:ext cx="2875492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Pricing Strategy Development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478684" y="2392948"/>
            <a:ext cx="3026462" cy="115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5"/>
              </a:lnSpc>
            </a:pPr>
            <a:r>
              <a:rPr lang="en-US" sz="1675" spc="164">
                <a:solidFill>
                  <a:srgbClr val="040506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Quantify the expected impact of the pricing strategy on revenue and profitability</a:t>
            </a:r>
            <a:endParaRPr lang="en-US" sz="1675" spc="164">
              <a:solidFill>
                <a:srgbClr val="040506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588726" y="1010571"/>
            <a:ext cx="2502551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Impact Quantification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  <a:ea typeface="Montserrat Classic" panose="00000500000000000000"/>
              <a:cs typeface="Montserrat Classic" panose="00000500000000000000"/>
              <a:sym typeface="Montserrat Classic" panose="00000500000000000000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15230918" y="4585810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528965" y="4689953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7532130" y="4784254"/>
            <a:ext cx="899016" cy="887574"/>
          </a:xfrm>
          <a:custGeom>
            <a:avLst/>
            <a:gdLst/>
            <a:ahLst/>
            <a:cxnLst/>
            <a:rect l="l" t="t" r="r" b="b"/>
            <a:pathLst>
              <a:path w="899016" h="887574">
                <a:moveTo>
                  <a:pt x="0" y="0"/>
                </a:moveTo>
                <a:lnTo>
                  <a:pt x="899016" y="0"/>
                </a:lnTo>
                <a:lnTo>
                  <a:pt x="899016" y="887575"/>
                </a:lnTo>
                <a:lnTo>
                  <a:pt x="0" y="887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2318248" y="4833785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 rot="-2700000">
            <a:off x="-491719" y="842805"/>
            <a:ext cx="4133914" cy="20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</a:p>
          <a:p>
            <a:pPr algn="ctr">
              <a:lnSpc>
                <a:spcPts val="5410"/>
              </a:lnSpc>
              <a:spcBef>
                <a:spcPct val="0"/>
              </a:spcBef>
            </a:pPr>
            <a:r>
              <a:rPr lang="en-US" sz="4160">
                <a:solidFill>
                  <a:srgbClr val="040506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Analysis process</a:t>
            </a:r>
            <a:endParaRPr lang="en-US" sz="4160">
              <a:solidFill>
                <a:srgbClr val="040506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2954088" y="3875355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6844166" y="4031724"/>
            <a:ext cx="4595005" cy="3573491"/>
            <a:chOff x="0" y="0"/>
            <a:chExt cx="1210207" cy="941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168135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887581" y="334168"/>
            <a:ext cx="14508176" cy="1297189"/>
          </a:xfrm>
          <a:custGeom>
            <a:avLst/>
            <a:gdLst/>
            <a:ahLst/>
            <a:cxnLst/>
            <a:rect l="l" t="t" r="r" b="b"/>
            <a:pathLst>
              <a:path w="14508176" h="1297189">
                <a:moveTo>
                  <a:pt x="0" y="0"/>
                </a:moveTo>
                <a:lnTo>
                  <a:pt x="14508176" y="0"/>
                </a:lnTo>
                <a:lnTo>
                  <a:pt x="14508176" y="1297189"/>
                </a:lnTo>
                <a:lnTo>
                  <a:pt x="0" y="12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143" b="-110844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704978" y="1938193"/>
            <a:ext cx="8873381" cy="15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3025" spc="105">
                <a:solidFill>
                  <a:srgbClr val="01010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CUSTOMER SEGMENTATION AND PROFILING</a:t>
            </a:r>
            <a:endParaRPr lang="en-US" sz="3025" spc="105">
              <a:solidFill>
                <a:srgbClr val="010101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ctr">
              <a:lnSpc>
                <a:spcPts val="4175"/>
              </a:lnSpc>
              <a:spcBef>
                <a:spcPct val="0"/>
              </a:spcBef>
            </a:pPr>
          </a:p>
        </p:txBody>
      </p:sp>
      <p:sp>
        <p:nvSpPr>
          <p:cNvPr id="30" name="TextBox 30"/>
          <p:cNvSpPr txBox="1"/>
          <p:nvPr/>
        </p:nvSpPr>
        <p:spPr>
          <a:xfrm>
            <a:off x="3203424" y="4154683"/>
            <a:ext cx="2745392" cy="109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Segmentation Approach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</a:p>
        </p:txBody>
      </p:sp>
      <p:sp>
        <p:nvSpPr>
          <p:cNvPr id="31" name="TextBox 31"/>
          <p:cNvSpPr txBox="1"/>
          <p:nvPr/>
        </p:nvSpPr>
        <p:spPr>
          <a:xfrm>
            <a:off x="1662783" y="5429195"/>
            <a:ext cx="4748386" cy="227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Leveraged K-means clustering to identify distinct customer segments based on booking behavior and demographics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  <a:p>
            <a:pPr algn="ctr">
              <a:lnSpc>
                <a:spcPts val="2305"/>
              </a:lnSpc>
            </a:pPr>
          </a:p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.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8316212" y="4255348"/>
            <a:ext cx="2745392" cy="109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Segment Profiles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13425567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Implications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767475" y="5227968"/>
            <a:ext cx="4748386" cy="141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Discovered high-value business travelers, price-sensitive leisure customers, and a third segment with unique preferences.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</p:txBody>
      </p:sp>
      <p:sp>
        <p:nvSpPr>
          <p:cNvPr id="35" name="TextBox 35"/>
          <p:cNvSpPr txBox="1"/>
          <p:nvPr/>
        </p:nvSpPr>
        <p:spPr>
          <a:xfrm>
            <a:off x="12074524" y="5580393"/>
            <a:ext cx="4352999" cy="183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530" spc="1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Insights will inform targeted marketing and personalized pricing strategies for each customer segment.</a:t>
            </a:r>
            <a:endParaRPr lang="en-US" sz="1530" spc="150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115"/>
              </a:lnSpc>
            </a:pPr>
          </a:p>
          <a:p>
            <a:pPr algn="ctr">
              <a:lnSpc>
                <a:spcPts val="2115"/>
              </a:lnSpc>
            </a:pPr>
          </a:p>
          <a:p>
            <a:pPr algn="ctr">
              <a:lnSpc>
                <a:spcPts val="2115"/>
              </a:lnSpc>
            </a:pPr>
            <a:r>
              <a:rPr lang="en-US" sz="1530" spc="150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.</a:t>
            </a:r>
            <a:endParaRPr lang="en-US" sz="1530" spc="150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11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6908114" y="4849907"/>
            <a:ext cx="6339944" cy="5546241"/>
          </a:xfrm>
          <a:custGeom>
            <a:avLst/>
            <a:gdLst/>
            <a:ahLst/>
            <a:cxnLst/>
            <a:rect l="l" t="t" r="r" b="b"/>
            <a:pathLst>
              <a:path w="6339944" h="5546241">
                <a:moveTo>
                  <a:pt x="0" y="0"/>
                </a:moveTo>
                <a:lnTo>
                  <a:pt x="6339945" y="0"/>
                </a:lnTo>
                <a:lnTo>
                  <a:pt x="6339945" y="5546242"/>
                </a:lnTo>
                <a:lnTo>
                  <a:pt x="0" y="554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177" y="3365243"/>
            <a:ext cx="6195638" cy="613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935" spc="287">
                <a:solidFill>
                  <a:srgbClr val="231F2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The analysis revealed a high correlation between occupancy rates and pricing, as well as significant influence from competitor pricing on customer booking decisions. Seasonal demand patterns and local events also play a key role in optimal pricing.</a:t>
            </a:r>
            <a:endParaRPr lang="en-US" sz="2935" spc="287">
              <a:solidFill>
                <a:srgbClr val="231F2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marL="0" lvl="0" indent="0" algn="l">
              <a:lnSpc>
                <a:spcPts val="4055"/>
              </a:lnSpc>
              <a:spcBef>
                <a:spcPct val="0"/>
              </a:spcBef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268177" y="1535954"/>
            <a:ext cx="10291740" cy="70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5"/>
              </a:lnSpc>
              <a:spcBef>
                <a:spcPct val="0"/>
              </a:spcBef>
            </a:pPr>
            <a:r>
              <a:rPr lang="en-US" sz="4090" spc="32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PRICING DRIVERS IDENTIFICATION</a:t>
            </a:r>
            <a:endParaRPr lang="en-US" sz="4090" spc="32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1206" y="471786"/>
            <a:ext cx="8812794" cy="129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675" spc="128">
                <a:solidFill>
                  <a:srgbClr val="01010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PRICING STRATEGY</a:t>
            </a:r>
            <a:endParaRPr lang="en-US" sz="3675" spc="128">
              <a:solidFill>
                <a:srgbClr val="010101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lvl="0" indent="0" algn="l">
              <a:lnSpc>
                <a:spcPts val="5345"/>
              </a:lnSpc>
              <a:spcBef>
                <a:spcPct val="0"/>
              </a:spcBef>
            </a:pPr>
            <a:r>
              <a:rPr lang="en-US" sz="3875" spc="135">
                <a:solidFill>
                  <a:srgbClr val="01010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 DEVELOPMENT</a:t>
            </a:r>
            <a:endParaRPr lang="en-US" sz="3875" spc="135">
              <a:solidFill>
                <a:srgbClr val="010101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Proposed a data-driven dynamic pricing model that adjusts rates based on segmentation, seasonality, and other key factors.</a:t>
            </a:r>
            <a:endParaRPr lang="en-US" sz="1585" spc="155">
              <a:solidFill>
                <a:srgbClr val="F2F4F5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2185"/>
              </a:lnSpc>
            </a:pPr>
          </a:p>
        </p:txBody>
      </p:sp>
      <p:grpSp>
        <p:nvGrpSpPr>
          <p:cNvPr id="15" name="Group 15"/>
          <p:cNvGrpSpPr/>
          <p:nvPr/>
        </p:nvGrpSpPr>
        <p:grpSpPr>
          <a:xfrm rot="0"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16248" y="5605901"/>
            <a:ext cx="4950833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Tailor pricing strategies for different segments to maximize occupancy and revenue, implementing personalized offers and discounts.</a:t>
            </a:r>
            <a:endParaRPr lang="en-US" sz="1585" spc="155">
              <a:solidFill>
                <a:srgbClr val="F2F4F5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2185"/>
              </a:lnSpc>
            </a:pPr>
          </a:p>
        </p:txBody>
      </p:sp>
      <p:grpSp>
        <p:nvGrpSpPr>
          <p:cNvPr id="22" name="Group 22"/>
          <p:cNvGrpSpPr/>
          <p:nvPr/>
        </p:nvGrpSpPr>
        <p:grpSpPr>
          <a:xfrm rot="0"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Monitor performance, gather feedback, and make adjustments to the pricing strategy to ensure ongoing success.</a:t>
            </a:r>
            <a:endParaRPr lang="en-US" sz="1585" spc="155">
              <a:solidFill>
                <a:srgbClr val="F2F4F5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l">
              <a:lnSpc>
                <a:spcPts val="2185"/>
              </a:lnSpc>
            </a:pPr>
          </a:p>
        </p:txBody>
      </p: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026839" y="2702428"/>
            <a:ext cx="6128611" cy="6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sz="407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Dynamic Pricing Model</a:t>
            </a:r>
            <a:endParaRPr lang="en-US" sz="407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44000" y="4757519"/>
            <a:ext cx="7474829" cy="6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sz="407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Customer-Centric Pricing</a:t>
            </a:r>
            <a:endParaRPr lang="en-US" sz="407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0" y="6757455"/>
            <a:ext cx="6459817" cy="6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sz="407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Continuous Optimization</a:t>
            </a:r>
            <a:endParaRPr lang="en-US" sz="407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6617076" y="5693973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1" y="0"/>
                </a:lnTo>
                <a:lnTo>
                  <a:pt x="1148191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316248" y="785150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2954088" y="3875355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6844166" y="4031724"/>
            <a:ext cx="4595005" cy="3573491"/>
            <a:chOff x="0" y="0"/>
            <a:chExt cx="1210207" cy="941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3168135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887581" y="334168"/>
            <a:ext cx="14508176" cy="1297189"/>
          </a:xfrm>
          <a:custGeom>
            <a:avLst/>
            <a:gdLst/>
            <a:ahLst/>
            <a:cxnLst/>
            <a:rect l="l" t="t" r="r" b="b"/>
            <a:pathLst>
              <a:path w="14508176" h="1297189">
                <a:moveTo>
                  <a:pt x="0" y="0"/>
                </a:moveTo>
                <a:lnTo>
                  <a:pt x="14508176" y="0"/>
                </a:lnTo>
                <a:lnTo>
                  <a:pt x="14508176" y="1297189"/>
                </a:lnTo>
                <a:lnTo>
                  <a:pt x="0" y="12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143" b="-110844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373648" y="1833418"/>
            <a:ext cx="8873381" cy="64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3825" spc="133">
                <a:solidFill>
                  <a:srgbClr val="01010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IMPACT QUANTIFICATION</a:t>
            </a:r>
            <a:endParaRPr lang="en-US" sz="3825" spc="133">
              <a:solidFill>
                <a:srgbClr val="010101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203424" y="4154683"/>
            <a:ext cx="2745392" cy="72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Predictive Modeling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083072" y="5309836"/>
            <a:ext cx="3907808" cy="256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Use historical data and advanced machine learning models to predict demand, with a focus on key periods like holidays and events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  <a:p>
            <a:pPr algn="ctr">
              <a:lnSpc>
                <a:spcPts val="2305"/>
              </a:lnSpc>
            </a:pPr>
          </a:p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.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8316212" y="4255348"/>
            <a:ext cx="2745392" cy="72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Accuracy Metrics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425567" y="4255348"/>
            <a:ext cx="2745392" cy="72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spc="212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Continuous Improvement</a:t>
            </a:r>
            <a:endParaRPr lang="en-US" sz="2170" spc="212">
              <a:solidFill>
                <a:srgbClr val="000000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188414" y="5511238"/>
            <a:ext cx="3987863" cy="141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70" spc="163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The demand forecasting models have achieved an accuracy rate of 92% in predicting demand peaks</a:t>
            </a:r>
            <a:endParaRPr lang="en-US" sz="1670" spc="163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305"/>
              </a:lnSpc>
            </a:pPr>
          </a:p>
        </p:txBody>
      </p:sp>
      <p:sp>
        <p:nvSpPr>
          <p:cNvPr id="35" name="TextBox 35"/>
          <p:cNvSpPr txBox="1"/>
          <p:nvPr/>
        </p:nvSpPr>
        <p:spPr>
          <a:xfrm>
            <a:off x="12296421" y="5377555"/>
            <a:ext cx="3528250" cy="22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5"/>
              </a:lnSpc>
            </a:pPr>
            <a:r>
              <a:rPr lang="en-US" sz="1655" spc="162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Regularly review and refine the forecasting models to maintain high predictive performance.</a:t>
            </a:r>
            <a:endParaRPr lang="en-US" sz="1655" spc="162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145"/>
              </a:lnSpc>
            </a:pPr>
          </a:p>
          <a:p>
            <a:pPr algn="ctr">
              <a:lnSpc>
                <a:spcPts val="2145"/>
              </a:lnSpc>
            </a:pPr>
          </a:p>
          <a:p>
            <a:pPr algn="ctr">
              <a:lnSpc>
                <a:spcPts val="2145"/>
              </a:lnSpc>
            </a:pPr>
            <a:r>
              <a:rPr lang="en-US" sz="1555" spc="152">
                <a:solidFill>
                  <a:srgbClr val="000000"/>
                </a:solidFill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.</a:t>
            </a:r>
            <a:endParaRPr lang="en-US" sz="1555" spc="152">
              <a:solidFill>
                <a:srgbClr val="000000"/>
              </a:solidFill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algn="ctr">
              <a:lnSpc>
                <a:spcPts val="214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5463</Words>
  <Application>WPS Presentation</Application>
  <PresentationFormat>On-screen Show (4:3)</PresentationFormat>
  <Paragraphs>233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SimSun</vt:lpstr>
      <vt:lpstr>Wingdings</vt:lpstr>
      <vt:lpstr>Archivo Black</vt:lpstr>
      <vt:lpstr>Montserrat Classic Bold</vt:lpstr>
      <vt:lpstr>Open Sauce</vt:lpstr>
      <vt:lpstr>Montserrat Light</vt:lpstr>
      <vt:lpstr>Montserrat Light Bold</vt:lpstr>
      <vt:lpstr>Montserrat Classic</vt:lpstr>
      <vt:lpstr>Open Sauce Bold</vt:lpstr>
      <vt:lpstr>Canva Sans Bold</vt:lpstr>
      <vt:lpstr>Canva Sans</vt:lpstr>
      <vt:lpstr>Montserrat Light Italics</vt:lpstr>
      <vt:lpstr>TAN Headline</vt:lpstr>
      <vt:lpstr>Microsoft YaHei</vt:lpstr>
      <vt:lpstr>Arial Unicode MS</vt:lpstr>
      <vt:lpstr>Calibri</vt:lpstr>
      <vt:lpstr>Arial Black</vt:lpstr>
      <vt:lpstr>Rockwell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Quantzing</dc:title>
  <dc:creator/>
  <cp:lastModifiedBy>KIIT</cp:lastModifiedBy>
  <cp:revision>2</cp:revision>
  <dcterms:created xsi:type="dcterms:W3CDTF">2006-08-16T00:00:00Z</dcterms:created>
  <dcterms:modified xsi:type="dcterms:W3CDTF">2024-08-09T07:36:30Z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A002AE89A6F6407CB5F03C01410D657A_12</vt:lpwstr>
  </property>
  <property fmtid="{D5CDD505-2E9C-101B-9397-08002B2CF9AE}" pid="3" name="KSOProductBuildVer">
    <vt:lpwstr>1033-12.2.0.17545</vt:lpwstr>
  </property>
</Properties>
</file>